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embeddedFontLst>
    <p:embeddedFont>
      <p:font typeface="Assistant"/>
      <p:regular r:id="rId18"/>
      <p:bold r:id="rId19"/>
    </p:embeddedFont>
    <p:embeddedFont>
      <p:font typeface="Helvetica Neue"/>
      <p:regular r:id="rId20"/>
      <p:bold r:id="rId21"/>
      <p:italic r:id="rId22"/>
      <p:boldItalic r:id="rId23"/>
    </p:embeddedFont>
    <p:embeddedFont>
      <p:font typeface="Gill Sans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qry3HZZN/QwE+WvwNSDZY9Wv+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GillSans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ssistant-bold.fntdata"/><Relationship Id="rId18" Type="http://schemas.openxmlformats.org/officeDocument/2006/relationships/font" Target="fonts/Assistan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614e87250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0614e87250_0_1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e-lessons-hebrew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614e87250_0_11"/>
          <p:cNvSpPr/>
          <p:nvPr/>
        </p:nvSpPr>
        <p:spPr>
          <a:xfrm>
            <a:off x="182241" y="2579003"/>
            <a:ext cx="8787600" cy="24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g10614e87250_0_1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ssistant"/>
              <a:buNone/>
              <a:defRPr sz="3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10614e87250_0_11"/>
          <p:cNvSpPr txBox="1"/>
          <p:nvPr>
            <p:ph idx="1" type="subTitle"/>
          </p:nvPr>
        </p:nvSpPr>
        <p:spPr>
          <a:xfrm>
            <a:off x="3151712" y="4181373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320"/>
              </a:spcBef>
              <a:spcAft>
                <a:spcPts val="0"/>
              </a:spcAft>
              <a:buSzPts val="1472"/>
              <a:buFont typeface="Assistant"/>
              <a:buNone/>
              <a:defRPr sz="1600" cap="none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g10614e87250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  <p:sp>
        <p:nvSpPr>
          <p:cNvPr id="25" name="Google Shape;25;g10614e87250_0_11"/>
          <p:cNvSpPr txBox="1"/>
          <p:nvPr/>
        </p:nvSpPr>
        <p:spPr>
          <a:xfrm>
            <a:off x="6331000" y="685891"/>
            <a:ext cx="244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the Makers of EV3Lessons</a:t>
            </a:r>
            <a:endParaRPr/>
          </a:p>
        </p:txBody>
      </p:sp>
      <p:pic>
        <p:nvPicPr>
          <p:cNvPr descr="A picture containing application&#10;&#10;Description automatically generated" id="26" name="Google Shape;26;g10614e87250_0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2649" y="993668"/>
            <a:ext cx="1158462" cy="1158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square&#10;&#10;Description automatically generated" id="27" name="Google Shape;27;g10614e87250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647" y="993669"/>
            <a:ext cx="1158462" cy="11584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10614e87250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14e87250_0_91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0614e87250_0_91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0614e87250_0_91"/>
          <p:cNvSpPr txBox="1"/>
          <p:nvPr>
            <p:ph idx="1" type="body"/>
          </p:nvPr>
        </p:nvSpPr>
        <p:spPr>
          <a:xfrm rot="5400000">
            <a:off x="2148930" y="-946386"/>
            <a:ext cx="4823700" cy="8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g10614e87250_0_91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g10614e87250_0_91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0614e87250_0_91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14e87250_0_98"/>
          <p:cNvSpPr/>
          <p:nvPr/>
        </p:nvSpPr>
        <p:spPr>
          <a:xfrm>
            <a:off x="6629400" y="599725"/>
            <a:ext cx="20574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614e87250_0_98"/>
          <p:cNvSpPr txBox="1"/>
          <p:nvPr>
            <p:ph type="title"/>
          </p:nvPr>
        </p:nvSpPr>
        <p:spPr>
          <a:xfrm rot="5400000">
            <a:off x="4789473" y="2515775"/>
            <a:ext cx="51831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0614e87250_0_98"/>
          <p:cNvSpPr txBox="1"/>
          <p:nvPr>
            <p:ph idx="1" type="body"/>
          </p:nvPr>
        </p:nvSpPr>
        <p:spPr>
          <a:xfrm rot="5400000">
            <a:off x="950701" y="306125"/>
            <a:ext cx="51831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1" name="Google Shape;111;g10614e87250_0_98"/>
          <p:cNvSpPr txBox="1"/>
          <p:nvPr>
            <p:ph idx="10" type="dt"/>
          </p:nvPr>
        </p:nvSpPr>
        <p:spPr>
          <a:xfrm>
            <a:off x="6745255" y="5956136"/>
            <a:ext cx="94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g10614e87250_0_98"/>
          <p:cNvSpPr txBox="1"/>
          <p:nvPr>
            <p:ph idx="11" type="ftr"/>
          </p:nvPr>
        </p:nvSpPr>
        <p:spPr>
          <a:xfrm>
            <a:off x="581192" y="5951810"/>
            <a:ext cx="592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0614e87250_0_9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14e87250_0_105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6" name="Google Shape;116;g10614e87250_0_105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7" name="Google Shape;117;g10614e87250_0_105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0614e87250_0_105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" name="Google Shape;119;g10614e87250_0_105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10614e87250_0_105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g10614e87250_0_105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14e87250_0_113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4" name="Google Shape;124;g10614e87250_0_113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5" name="Google Shape;125;g10614e87250_0_113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6" name="Google Shape;126;g10614e87250_0_113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7" name="Google Shape;127;g10614e87250_0_113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8" name="Google Shape;128;g10614e87250_0_113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10614e87250_0_113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10614e87250_0_11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g10614e87250_0_11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14e87250_0_123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0614e87250_0_123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g10614e87250_0_123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g10614e87250_0_12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g10614e87250_0_12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14e87250_0_12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g10614e87250_0_12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0614e87250_0_12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g10614e87250_0_12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10614e87250_0_12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0614e87250_0_2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g10614e87250_0_2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10614e87250_0_20"/>
          <p:cNvSpPr txBox="1"/>
          <p:nvPr>
            <p:ph idx="1" type="body"/>
          </p:nvPr>
        </p:nvSpPr>
        <p:spPr>
          <a:xfrm>
            <a:off x="155088" y="1140006"/>
            <a:ext cx="8831700" cy="5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rtl="1" algn="r">
              <a:spcBef>
                <a:spcPts val="36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indent="-346456" lvl="1" marL="914400" rtl="1" algn="r">
              <a:spcBef>
                <a:spcPts val="600"/>
              </a:spcBef>
              <a:spcAft>
                <a:spcPts val="0"/>
              </a:spcAft>
              <a:buSzPts val="1856"/>
              <a:buFont typeface="Assistant"/>
              <a:buChar char="⬛"/>
              <a:defRPr sz="1800">
                <a:latin typeface="Assistant"/>
                <a:ea typeface="Assistant"/>
                <a:cs typeface="Assistant"/>
                <a:sym typeface="Assistant"/>
              </a:defRPr>
            </a:lvl2pPr>
            <a:lvl3pPr indent="-333756" lvl="2" marL="1371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indent="-333756" lvl="3" marL="18288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indent="-333756" lvl="4" marL="22860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indent="-333756" lvl="5" marL="27432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indent="-333756" lvl="6" marL="32004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indent="-333756" lvl="7" marL="3657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indent="-333756" lvl="8" marL="4114800" rtl="1" algn="r">
              <a:spcBef>
                <a:spcPts val="600"/>
              </a:spcBef>
              <a:spcAft>
                <a:spcPts val="600"/>
              </a:spcAft>
              <a:buSzPts val="1656"/>
              <a:buFont typeface="Assistant"/>
              <a:buChar char="◼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33" name="Google Shape;33;g10614e87250_0_2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10614e87250_0_2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g10614e87250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g10614e87250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614e87250_0_28"/>
          <p:cNvSpPr/>
          <p:nvPr/>
        </p:nvSpPr>
        <p:spPr>
          <a:xfrm>
            <a:off x="452646" y="5141973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0614e87250_0_28"/>
          <p:cNvSpPr txBox="1"/>
          <p:nvPr>
            <p:ph type="title"/>
          </p:nvPr>
        </p:nvSpPr>
        <p:spPr>
          <a:xfrm>
            <a:off x="581193" y="3036573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10614e87250_0_28"/>
          <p:cNvSpPr txBox="1"/>
          <p:nvPr>
            <p:ph idx="1" type="body"/>
          </p:nvPr>
        </p:nvSpPr>
        <p:spPr>
          <a:xfrm>
            <a:off x="581193" y="4541417"/>
            <a:ext cx="798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g10614e87250_0_28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g10614e87250_0_28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10614e87250_0_2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g10614e87250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g10614e87250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en-US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g10614e87250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g10614e87250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en-US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614e87250_0_39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0" name="Google Shape;50;g10614e87250_0_39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g10614e87250_0_3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10614e87250_0_3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g10614e87250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g10614e87250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g10614e87250_0_3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" name="Google Shape;56;g10614e87250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g10614e87250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614e87250_0_49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g10614e87250_0_49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g10614e87250_0_49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g10614e87250_0_49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g10614e87250_0_49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g10614e87250_0_49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0614e87250_0_49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g10614e87250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g10614e87250_0_4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10614e87250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614e87250_0_60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0614e87250_0_6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g10614e87250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g10614e87250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g10614e87250_0_60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" name="Google Shape;75;g10614e87250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g10614e87250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14e87250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g10614e87250_0_68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0614e87250_0_68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g10614e87250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g10614e87250_0_68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0614e87250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4" name="Google Shape;84;g10614e87250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14e87250_0_76"/>
          <p:cNvSpPr/>
          <p:nvPr/>
        </p:nvSpPr>
        <p:spPr>
          <a:xfrm>
            <a:off x="452646" y="5141973"/>
            <a:ext cx="82386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0614e87250_0_76"/>
          <p:cNvSpPr txBox="1"/>
          <p:nvPr>
            <p:ph type="title"/>
          </p:nvPr>
        </p:nvSpPr>
        <p:spPr>
          <a:xfrm>
            <a:off x="581352" y="5262296"/>
            <a:ext cx="3536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000"/>
              <a:buFont typeface="Gill Sans"/>
              <a:buNone/>
              <a:defRPr b="0" sz="2000"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0614e87250_0_76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g10614e87250_0_76"/>
          <p:cNvSpPr txBox="1"/>
          <p:nvPr>
            <p:ph idx="2" type="body"/>
          </p:nvPr>
        </p:nvSpPr>
        <p:spPr>
          <a:xfrm>
            <a:off x="4305617" y="5262295"/>
            <a:ext cx="4265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0" name="Google Shape;90;g10614e87250_0_76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g10614e87250_0_76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0614e87250_0_76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614e87250_0_84"/>
          <p:cNvSpPr txBox="1"/>
          <p:nvPr>
            <p:ph type="title"/>
          </p:nvPr>
        </p:nvSpPr>
        <p:spPr>
          <a:xfrm>
            <a:off x="581192" y="4693389"/>
            <a:ext cx="7989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0614e87250_0_84"/>
          <p:cNvSpPr/>
          <p:nvPr>
            <p:ph idx="2" type="pic"/>
          </p:nvPr>
        </p:nvSpPr>
        <p:spPr>
          <a:xfrm>
            <a:off x="448093" y="599725"/>
            <a:ext cx="8238600" cy="3557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10614e87250_0_84"/>
          <p:cNvSpPr txBox="1"/>
          <p:nvPr>
            <p:ph idx="1" type="body"/>
          </p:nvPr>
        </p:nvSpPr>
        <p:spPr>
          <a:xfrm>
            <a:off x="581192" y="5260126"/>
            <a:ext cx="7989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7" name="Google Shape;97;g10614e87250_0_84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g10614e87250_0_84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10614e87250_0_84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614e87250_0_0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g10614e87250_0_0"/>
          <p:cNvSpPr txBox="1"/>
          <p:nvPr>
            <p:ph idx="1" type="body"/>
          </p:nvPr>
        </p:nvSpPr>
        <p:spPr>
          <a:xfrm>
            <a:off x="143289" y="1059264"/>
            <a:ext cx="88350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marR="0" rtl="1" algn="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  <a:defRPr i="0" sz="1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22072" lvl="1" marL="914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Assistant"/>
              <a:buChar char="⬛"/>
              <a:defRPr i="0" sz="16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0388" lvl="2" marL="1371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Assistant"/>
              <a:buChar char="⬛"/>
              <a:defRPr i="0" sz="14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298703" lvl="3" marL="18288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298704" lvl="4" marL="22860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298704" lvl="5" marL="27432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298704" lvl="6" marL="3200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298703" lvl="7" marL="3657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298703" lvl="8" marL="4114800" marR="0" rtl="1" algn="r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Assistant"/>
              <a:buChar char="◼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2" name="Google Shape;12;g10614e87250_0_0"/>
          <p:cNvSpPr/>
          <p:nvPr/>
        </p:nvSpPr>
        <p:spPr>
          <a:xfrm>
            <a:off x="143290" y="111873"/>
            <a:ext cx="2926200" cy="1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g10614e87250_0_0"/>
          <p:cNvSpPr/>
          <p:nvPr/>
        </p:nvSpPr>
        <p:spPr>
          <a:xfrm>
            <a:off x="6052201" y="111873"/>
            <a:ext cx="2926200" cy="108000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g10614e87250_0_0"/>
          <p:cNvSpPr/>
          <p:nvPr/>
        </p:nvSpPr>
        <p:spPr>
          <a:xfrm>
            <a:off x="3097745" y="111873"/>
            <a:ext cx="292620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10614e87250_0_0"/>
          <p:cNvSpPr txBox="1"/>
          <p:nvPr>
            <p:ph idx="11" type="ftr"/>
          </p:nvPr>
        </p:nvSpPr>
        <p:spPr>
          <a:xfrm>
            <a:off x="143305" y="6352025"/>
            <a:ext cx="369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g10614e87250_0_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g10614e87250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g10614e87250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g10614e87250_0_0"/>
          <p:cNvSpPr txBox="1"/>
          <p:nvPr/>
        </p:nvSpPr>
        <p:spPr>
          <a:xfrm>
            <a:off x="5501938" y="6393125"/>
            <a:ext cx="35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תורגם לעברית ע"י FRC D-Bug #3316 מתל-אביב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/>
              <a:t>הגדרת תנועת הרובוט</a:t>
            </a:r>
            <a:endParaRPr b="1"/>
          </a:p>
        </p:txBody>
      </p:sp>
      <p:sp>
        <p:nvSpPr>
          <p:cNvPr id="149" name="Google Shape;149;p1"/>
          <p:cNvSpPr txBox="1"/>
          <p:nvPr/>
        </p:nvSpPr>
        <p:spPr>
          <a:xfrm>
            <a:off x="3187659" y="4191557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rPr>
              <a:t>מאת Arvind and Sanjay Seshan</a:t>
            </a:r>
            <a:endParaRPr sz="1600">
              <a:solidFill>
                <a:srgbClr val="0EAE9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en-US"/>
              <a:t>כמה ס"מ רובוט עובר בסיבוב גלגל אחד? דרך נוספת לבדיקה</a:t>
            </a:r>
            <a:br>
              <a:rPr lang="en-US"/>
            </a:br>
            <a:endParaRPr/>
          </a:p>
        </p:txBody>
      </p:sp>
      <p:sp>
        <p:nvSpPr>
          <p:cNvPr id="267" name="Google Shape;267;p10"/>
          <p:cNvSpPr txBox="1"/>
          <p:nvPr>
            <p:ph idx="1" type="body"/>
          </p:nvPr>
        </p:nvSpPr>
        <p:spPr>
          <a:xfrm>
            <a:off x="155088" y="1140006"/>
            <a:ext cx="8831580" cy="2426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1" marL="0" rtl="1" algn="r">
              <a:spcBef>
                <a:spcPts val="0"/>
              </a:spcBef>
              <a:spcAft>
                <a:spcPts val="0"/>
              </a:spcAft>
              <a:buSzPts val="1748"/>
              <a:buChar char="⬛"/>
            </a:pPr>
            <a:r>
              <a:rPr lang="en-US" sz="1900"/>
              <a:t>נשתמש בdashboard  בכדי לדעת את ערך המעלות של הגלגל</a:t>
            </a:r>
            <a:endParaRPr sz="1900"/>
          </a:p>
          <a:p>
            <a:pPr indent="-342900" lvl="0" marL="476100" rtl="1" algn="r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הנך את הרובוט שלך על 0 מילימטר בסרגל (הנקודה שלפיה יישרתם את הסרגל היא הנקודה שלפיה תמדדו בשלב 2) </a:t>
            </a:r>
            <a:endParaRPr/>
          </a:p>
          <a:p>
            <a:pPr indent="-342900" lvl="0" marL="476100" rtl="1" algn="r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״גלגל״ את הרובוט עד שהחיישן קולט סיבוב גלגל אחד או 360 מעלות.</a:t>
            </a:r>
            <a:endParaRPr/>
          </a:p>
          <a:p>
            <a:pPr indent="-342900" lvl="0" marL="476100" rtl="1" algn="r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קרא איפה נעצר הרובוט על הסרגל</a:t>
            </a:r>
            <a:endParaRPr/>
          </a:p>
          <a:p>
            <a:pPr indent="-342900" lvl="0" marL="476100" rtl="1" algn="r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השתמש בערך בכדי להגדיר את בלוק התנועה</a:t>
            </a:r>
            <a:endParaRPr/>
          </a:p>
          <a:p>
            <a:pPr indent="-200844" lvl="0" marL="306000" rtl="1" algn="r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268" name="Google Shape;268;p10"/>
          <p:cNvSpPr txBox="1"/>
          <p:nvPr>
            <p:ph idx="11" type="ftr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269" name="Google Shape;269;p10"/>
          <p:cNvSpPr txBox="1"/>
          <p:nvPr>
            <p:ph idx="12" type="sldNum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uler_0_10.jpg" id="270" name="Google Shape;2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668" y="5010269"/>
            <a:ext cx="3484790" cy="1138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10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A picture containing device, drawing&#10;&#10;Description automatically generated" id="272" name="Google Shape;2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840" y="3668460"/>
            <a:ext cx="3992473" cy="65623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"/>
          <p:cNvSpPr/>
          <p:nvPr/>
        </p:nvSpPr>
        <p:spPr>
          <a:xfrm>
            <a:off x="1374075" y="3650925"/>
            <a:ext cx="666925" cy="67377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3904388" y="3605428"/>
            <a:ext cx="666925" cy="67377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75" name="Google Shape;275;p10"/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76" name="Google Shape;276;p10"/>
            <p:cNvGrpSpPr/>
            <p:nvPr/>
          </p:nvGrpSpPr>
          <p:grpSpPr>
            <a:xfrm rot="5400000">
              <a:off x="6518630" y="1512900"/>
              <a:ext cx="1141996" cy="1164830"/>
              <a:chOff x="6310708" y="2223671"/>
              <a:chExt cx="809489" cy="898563"/>
            </a:xfrm>
          </p:grpSpPr>
          <p:sp>
            <p:nvSpPr>
              <p:cNvPr id="277" name="Google Shape;277;p10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>
                  <a:gd fmla="val 16667" name="adj"/>
                </a:avLst>
              </a:prstGeom>
              <a:solidFill>
                <a:srgbClr val="FFD50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78" name="Google Shape;278;p1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>
                  <a:gd fmla="val 16667" name="adj"/>
                </a:avLst>
              </a:prstGeom>
              <a:solidFill>
                <a:srgbClr val="65D7FF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>
                  <a:gd fmla="val 16667" name="adj"/>
                </a:avLst>
              </a:prstGeom>
              <a:solidFill>
                <a:srgbClr val="65D7FF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80" name="Google Shape;280;p10"/>
              <p:cNvSpPr/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ln cap="rnd" cmpd="sng" w="12700">
                <a:solidFill>
                  <a:srgbClr val="C6C6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81" name="Google Shape;281;p10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</a:t>
              </a:r>
              <a:endParaRPr/>
            </a:p>
          </p:txBody>
        </p:sp>
        <p:sp>
          <p:nvSpPr>
            <p:cNvPr id="282" name="Google Shape;282;p1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E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לסיכום</a:t>
            </a:r>
            <a:endParaRPr/>
          </a:p>
        </p:txBody>
      </p:sp>
      <p:sp>
        <p:nvSpPr>
          <p:cNvPr id="288" name="Google Shape;288;p11"/>
          <p:cNvSpPr txBox="1"/>
          <p:nvPr>
            <p:ph idx="1" type="body"/>
          </p:nvPr>
        </p:nvSpPr>
        <p:spPr>
          <a:xfrm>
            <a:off x="155088" y="1140007"/>
            <a:ext cx="8833715" cy="1295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ברובוט Droid Bot Iv גודל הגלגלים קטן יותר. כל סיבוב הרובוט עובר 1.75 סמ. לכן מהירות ברירת המחדל תהיה גבוהה יותר.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ב ADB הגלגלים גדולים יותר. לכן כל סיבוב גלגל הרובוט עובר 27.6 סמ. לכן מהירות בררת המחדל תהיה נמוכה יותר בכדי לאפשר יותר שליטה.</a:t>
            </a:r>
            <a:endParaRPr/>
          </a:p>
        </p:txBody>
      </p:sp>
      <p:sp>
        <p:nvSpPr>
          <p:cNvPr id="289" name="Google Shape;289;p11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290" name="Google Shape;290;p11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11"/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Droid Bot IV</a:t>
            </a:r>
            <a:endParaRPr/>
          </a:p>
        </p:txBody>
      </p:sp>
      <p:sp>
        <p:nvSpPr>
          <p:cNvPr id="292" name="Google Shape;292;p11"/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ADB</a:t>
            </a:r>
            <a:endParaRPr/>
          </a:p>
        </p:txBody>
      </p:sp>
      <p:pic>
        <p:nvPicPr>
          <p:cNvPr id="293" name="Google Shape;29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" y="2348199"/>
            <a:ext cx="8833716" cy="303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14e87250_0_13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קרדיטים</a:t>
            </a:r>
            <a:endParaRPr/>
          </a:p>
        </p:txBody>
      </p:sp>
      <p:sp>
        <p:nvSpPr>
          <p:cNvPr id="299" name="Google Shape;299;g10614e87250_0_136"/>
          <p:cNvSpPr txBox="1"/>
          <p:nvPr>
            <p:ph idx="1" type="body"/>
          </p:nvPr>
        </p:nvSpPr>
        <p:spPr>
          <a:xfrm>
            <a:off x="457200" y="1317978"/>
            <a:ext cx="82455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1400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56"/>
              <a:buChar char="⬛"/>
            </a:pPr>
            <a:r>
              <a:rPr lang="en-US" sz="2200"/>
              <a:t>המצגת נוצרה על ידי  Arvind and Sanjay Seshan עבור Prime Lessons.</a:t>
            </a:r>
            <a:endParaRPr sz="2200"/>
          </a:p>
          <a:p>
            <a:pPr indent="-340544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⬛"/>
            </a:pPr>
            <a:r>
              <a:rPr lang="en-US" sz="2200"/>
              <a:t>המצגת תורגמה לעברית ע"י FRC D-Bug #3316 וקבוצות ה-FLL של עירוני ד' תל-אביב  #285 ++D ו-DGITAL #1331</a:t>
            </a:r>
            <a:endParaRPr sz="2200"/>
          </a:p>
          <a:p>
            <a:pPr indent="-352228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200"/>
              <a:buChar char="⬛"/>
            </a:pPr>
            <a:r>
              <a:rPr lang="en-US" sz="2200"/>
              <a:t>ניתן למצוא שיעורים נוספים באתר</a:t>
            </a:r>
            <a:endParaRPr sz="2200"/>
          </a:p>
          <a:p>
            <a:pPr indent="0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2200"/>
              <a:t> www.primelessons.org</a:t>
            </a:r>
            <a:endParaRPr sz="2200"/>
          </a:p>
        </p:txBody>
      </p:sp>
      <p:sp>
        <p:nvSpPr>
          <p:cNvPr id="300" name="Google Shape;300;g10614e87250_0_13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301" name="Google Shape;301;g10614e87250_0_13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g10614e87250_0_136"/>
          <p:cNvSpPr/>
          <p:nvPr/>
        </p:nvSpPr>
        <p:spPr>
          <a:xfrm>
            <a:off x="575029" y="5862802"/>
            <a:ext cx="77340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12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303" name="Google Shape;303;g10614e87250_0_13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0614e87250_0_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8" y="4482125"/>
            <a:ext cx="1381309" cy="11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0614e87250_0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691" y="4475750"/>
            <a:ext cx="1381309" cy="116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0614e87250_0_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25" y="2371475"/>
            <a:ext cx="2547564" cy="19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מטרות השיעור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נלמד להגדיר על תנועת הרובוט בעזרת SPIKE Prime or Robot Inventor robot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כל התמונות במצגת זו הן של SPIKE PRIME אבל קטעי הקוד מתאימים גם ל Robot </a:t>
            </a:r>
            <a:r>
              <a:rPr lang="en-US"/>
              <a:t>Inventor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נלמד להוסיף את בלוקי הקוד הראשונים שלנו ללוח הקוד</a:t>
            </a:r>
            <a:endParaRPr/>
          </a:p>
        </p:txBody>
      </p:sp>
      <p:sp>
        <p:nvSpPr>
          <p:cNvPr id="156" name="Google Shape;156;p2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157" name="Google Shape;157;p2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4078" y="3429000"/>
            <a:ext cx="3427528" cy="244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למה צריך להגדיר את תנועת הרובוט?</a:t>
            </a:r>
            <a:endParaRPr/>
          </a:p>
        </p:txBody>
      </p:sp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כל רובוט שונה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לפני שנתחיל לתכנת את תנועת הרובוט נצטרך להגדיר את תכונותיו: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לאילו חיבורים מחוברים מנועי ההנעה?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איזה סוג גלגלים אנחנו משתמשים?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באיזו מהירות נרצה לנסוע?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האם נרצה לעצור מיידית אחרי סיום של תנועה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מידע זה חייב להיות בכל תוכנה שנתכנת</a:t>
            </a:r>
            <a:endParaRPr/>
          </a:p>
        </p:txBody>
      </p:sp>
      <p:sp>
        <p:nvSpPr>
          <p:cNvPr id="165" name="Google Shape;165;p3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166" name="Google Shape;166;p3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מה מחובר לכל חיבור?</a:t>
            </a:r>
            <a:endParaRPr/>
          </a:p>
        </p:txBody>
      </p:sp>
      <p:sp>
        <p:nvSpPr>
          <p:cNvPr id="172" name="Google Shape;172;p4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173" name="Google Shape;173;p4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319" y="3781302"/>
            <a:ext cx="3427528" cy="2441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4"/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176" name="Google Shape;176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4"/>
            <p:cNvPicPr preferRelativeResize="0"/>
            <p:nvPr/>
          </p:nvPicPr>
          <p:blipFill rotWithShape="1">
            <a:blip r:embed="rId3">
              <a:alphaModFix/>
            </a:blip>
            <a:srcRect b="40296" l="2931" r="89451" t="41763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4"/>
            <p:cNvPicPr preferRelativeResize="0"/>
            <p:nvPr/>
          </p:nvPicPr>
          <p:blipFill rotWithShape="1">
            <a:blip r:embed="rId3">
              <a:alphaModFix/>
            </a:blip>
            <a:srcRect b="40296" l="2931" r="89451" t="41763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4"/>
            <p:cNvPicPr preferRelativeResize="0"/>
            <p:nvPr/>
          </p:nvPicPr>
          <p:blipFill rotWithShape="1">
            <a:blip r:embed="rId3">
              <a:alphaModFix/>
            </a:blip>
            <a:srcRect b="14723" l="2946" r="87638" t="67607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4"/>
            <p:cNvPicPr preferRelativeResize="0"/>
            <p:nvPr/>
          </p:nvPicPr>
          <p:blipFill rotWithShape="1">
            <a:blip r:embed="rId4">
              <a:alphaModFix/>
            </a:blip>
            <a:srcRect b="18668" l="87054" r="2319" t="68768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4"/>
            <p:cNvPicPr preferRelativeResize="0"/>
            <p:nvPr/>
          </p:nvPicPr>
          <p:blipFill rotWithShape="1">
            <a:blip r:embed="rId5">
              <a:alphaModFix/>
            </a:blip>
            <a:srcRect b="74720" l="4675" r="86825" t="1256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4"/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Droid Bot IV Configuration</a:t>
              </a:r>
              <a:endParaRPr/>
            </a:p>
          </p:txBody>
        </p:sp>
      </p:grpSp>
      <p:sp>
        <p:nvSpPr>
          <p:cNvPr id="183" name="Google Shape;183;p4"/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ADB Default settings</a:t>
            </a:r>
            <a:endParaRPr/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6">
            <a:alphaModFix/>
          </a:blip>
          <a:srcRect b="0" l="0" r="0"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toy&#10;&#10;Description automatically generated" id="185" name="Google Shape;18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3838" y="1334418"/>
            <a:ext cx="3417766" cy="25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ADB</a:t>
            </a:r>
            <a:endParaRPr/>
          </a:p>
        </p:txBody>
      </p:sp>
      <p:sp>
        <p:nvSpPr>
          <p:cNvPr id="187" name="Google Shape;187;p4"/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Droid Bot IV</a:t>
            </a:r>
            <a:endParaRPr/>
          </a:p>
        </p:txBody>
      </p:sp>
      <p:sp>
        <p:nvSpPr>
          <p:cNvPr id="188" name="Google Shape;188;p4"/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  <p:sp>
        <p:nvSpPr>
          <p:cNvPr id="190" name="Google Shape;190;p4"/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  <p:sp>
        <p:nvSpPr>
          <p:cNvPr id="191" name="Google Shape;191;p4"/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הגדרת בלוקי תנועה</a:t>
            </a:r>
            <a:endParaRPr/>
          </a:p>
        </p:txBody>
      </p:sp>
      <p:sp>
        <p:nvSpPr>
          <p:cNvPr id="197" name="Google Shape;197;p5"/>
          <p:cNvSpPr txBox="1"/>
          <p:nvPr>
            <p:ph idx="1" type="body"/>
          </p:nvPr>
        </p:nvSpPr>
        <p:spPr>
          <a:xfrm>
            <a:off x="2659061" y="1516582"/>
            <a:ext cx="6263063" cy="1430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לפני השימוש בבלוקי תנועה עלינו להגדיר את הרובוט קודם לכן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ישנם 3 בלוקים למטרה זאת: </a:t>
            </a:r>
            <a:endParaRPr/>
          </a:p>
          <a:p>
            <a:pPr indent="-200844" lvl="0" marL="306000" rtl="1" algn="r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198" name="Google Shape;198;p5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199" name="Google Shape;199;p5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0" name="Google Shape;200;p5"/>
          <p:cNvGrpSpPr/>
          <p:nvPr/>
        </p:nvGrpSpPr>
        <p:grpSpPr>
          <a:xfrm>
            <a:off x="516736" y="1265837"/>
            <a:ext cx="1199001" cy="1371767"/>
            <a:chOff x="6507213" y="1384746"/>
            <a:chExt cx="1199001" cy="1371767"/>
          </a:xfrm>
        </p:grpSpPr>
        <p:grpSp>
          <p:nvGrpSpPr>
            <p:cNvPr id="201" name="Google Shape;201;p5"/>
            <p:cNvGrpSpPr/>
            <p:nvPr/>
          </p:nvGrpSpPr>
          <p:grpSpPr>
            <a:xfrm rot="5400000">
              <a:off x="6518630" y="1512900"/>
              <a:ext cx="1141996" cy="1164830"/>
              <a:chOff x="6310708" y="2223671"/>
              <a:chExt cx="809489" cy="898563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>
                  <a:gd fmla="val 16667" name="adj"/>
                </a:avLst>
              </a:prstGeom>
              <a:solidFill>
                <a:srgbClr val="FFD50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>
                  <a:gd fmla="val 16667" name="adj"/>
                </a:avLst>
              </a:prstGeom>
              <a:solidFill>
                <a:srgbClr val="65D7FF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>
                  <a:gd fmla="val 16667" name="adj"/>
                </a:avLst>
              </a:prstGeom>
              <a:solidFill>
                <a:srgbClr val="65D7FF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ln cap="rnd" cmpd="sng" w="12700">
                <a:solidFill>
                  <a:srgbClr val="C6C6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06" name="Google Shape;206;p5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</a:t>
              </a:r>
              <a:endParaRPr/>
            </a:p>
          </p:txBody>
        </p:sp>
        <p:sp>
          <p:nvSpPr>
            <p:cNvPr id="207" name="Google Shape;207;p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E</a:t>
              </a:r>
              <a:endParaRPr/>
            </a:p>
          </p:txBody>
        </p:sp>
      </p:grpSp>
      <p:sp>
        <p:nvSpPr>
          <p:cNvPr id="208" name="Google Shape;208;p5"/>
          <p:cNvSpPr txBox="1"/>
          <p:nvPr/>
        </p:nvSpPr>
        <p:spPr>
          <a:xfrm>
            <a:off x="175260" y="2588614"/>
            <a:ext cx="400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קובע לאיזה חיבורים מחוברים הגלגל הימני והשמאלי (שנה הגדרות לפי מידת הצורך). בכל בלוק אשר מקבל 2 סוגי קלט הראשון הוא תמיד לצד שמאל והשני לימין</a:t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175260" y="4251271"/>
            <a:ext cx="400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קובע מה רובוט עושה בסוף כל בלוק תנועה (עצירה מוחלטת, שומר על המיקום, ״ריחוף״) בכדי לגשת לבלוק זה נצטרך להוסיף אותו מרשימת ה More Movement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Blocks.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175260" y="3726044"/>
            <a:ext cx="400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מגדיר את מהירות בררת המחדל שהרובוט יזוז בה בכל פעם שנשתמש בבלוק תנועה</a:t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11" name="Google Shape;2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5210" y="3010134"/>
            <a:ext cx="4529050" cy="1758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5"/>
          <p:cNvCxnSpPr/>
          <p:nvPr/>
        </p:nvCxnSpPr>
        <p:spPr>
          <a:xfrm>
            <a:off x="1796039" y="1958106"/>
            <a:ext cx="681486" cy="0"/>
          </a:xfrm>
          <a:prstGeom prst="straightConnector1">
            <a:avLst/>
          </a:prstGeom>
          <a:noFill/>
          <a:ln cap="rnd" cmpd="sng" w="127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" name="Google Shape;213;p5"/>
          <p:cNvSpPr txBox="1"/>
          <p:nvPr/>
        </p:nvSpPr>
        <p:spPr>
          <a:xfrm>
            <a:off x="472530" y="1315092"/>
            <a:ext cx="7044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Left</a:t>
            </a:r>
            <a:endParaRPr/>
          </a:p>
        </p:txBody>
      </p:sp>
      <p:sp>
        <p:nvSpPr>
          <p:cNvPr id="214" name="Google Shape;214;p5"/>
          <p:cNvSpPr txBox="1"/>
          <p:nvPr/>
        </p:nvSpPr>
        <p:spPr>
          <a:xfrm>
            <a:off x="374550" y="2289148"/>
            <a:ext cx="7044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Right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מצבי עצירה שונים</a:t>
            </a:r>
            <a:endParaRPr/>
          </a:p>
        </p:txBody>
      </p:sp>
      <p:sp>
        <p:nvSpPr>
          <p:cNvPr id="220" name="Google Shape;220;p6"/>
          <p:cNvSpPr txBox="1"/>
          <p:nvPr>
            <p:ph idx="1" type="body"/>
          </p:nvPr>
        </p:nvSpPr>
        <p:spPr>
          <a:xfrm>
            <a:off x="155088" y="1140006"/>
            <a:ext cx="8746864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Break – אחרי תנועה, המנועים יגיעו לעצירה מוחלטת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Hold position –לאחר תנועה, הרובוט יגיע לעצירה מוחלטת והמנוע יבצע תיקון סטייה לכל סטייה שעלולה לקרות(לא תוכלו להזיז את הרובוט בידיים) 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Float – אחרי תנועה אפשר לרובוט להמשיך בהתאם למומנט שצבר במשך התנועה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בכללי, נשתמש </a:t>
            </a:r>
            <a:r>
              <a:rPr b="1" lang="en-US"/>
              <a:t>hold</a:t>
            </a:r>
            <a:r>
              <a:rPr lang="en-US"/>
              <a:t> or </a:t>
            </a:r>
            <a:r>
              <a:rPr b="1" lang="en-US"/>
              <a:t>brake</a:t>
            </a:r>
            <a:r>
              <a:rPr lang="en-US"/>
              <a:t> ברוב התוכנות שלנו בשביל דיוק מירבי</a:t>
            </a:r>
            <a:endParaRPr/>
          </a:p>
        </p:txBody>
      </p:sp>
      <p:sp>
        <p:nvSpPr>
          <p:cNvPr id="221" name="Google Shape;221;p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222" name="Google Shape;222;p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3" name="Google Shape;2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860" y="3429000"/>
            <a:ext cx="423862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כיצד מוסיפים בלוק תכנות</a:t>
            </a:r>
            <a:endParaRPr/>
          </a:p>
        </p:txBody>
      </p:sp>
      <p:pic>
        <p:nvPicPr>
          <p:cNvPr descr="A screenshot of a cell phone&#10;&#10;Description automatically generated" id="229" name="Google Shape;22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88" y="1802342"/>
            <a:ext cx="2921273" cy="437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231" name="Google Shape;231;p7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7"/>
          <p:cNvPicPr preferRelativeResize="0"/>
          <p:nvPr/>
        </p:nvPicPr>
        <p:blipFill rotWithShape="1">
          <a:blip r:embed="rId4">
            <a:alphaModFix/>
          </a:blip>
          <a:srcRect b="70881" l="52536" r="6733" t="-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/>
          <p:cNvPicPr preferRelativeResize="0"/>
          <p:nvPr/>
        </p:nvPicPr>
        <p:blipFill rotWithShape="1">
          <a:blip r:embed="rId5">
            <a:alphaModFix/>
          </a:blip>
          <a:srcRect b="66939" l="55632" r="0" t="1247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7"/>
          <p:cNvPicPr preferRelativeResize="0"/>
          <p:nvPr/>
        </p:nvPicPr>
        <p:blipFill rotWithShape="1">
          <a:blip r:embed="rId6">
            <a:alphaModFix/>
          </a:blip>
          <a:srcRect b="25872" l="2134" r="24645" t="4809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7"/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fmla="val 15965852" name="adj1"/>
              <a:gd fmla="val 18561" name="adj2"/>
            </a:avLst>
          </a:prstGeom>
          <a:noFill/>
          <a:ln cap="flat" cmpd="sng" w="76200">
            <a:solidFill>
              <a:srgbClr val="00B900"/>
            </a:solidFill>
            <a:prstDash val="solid"/>
            <a:round/>
            <a:headEnd len="med" w="med" type="triangl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7"/>
          <p:cNvSpPr txBox="1"/>
          <p:nvPr/>
        </p:nvSpPr>
        <p:spPr>
          <a:xfrm>
            <a:off x="5589087" y="3388128"/>
            <a:ext cx="25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שלב 1: נלחץ ונגרור את הבלוק לאזור התכנות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7" name="Google Shape;237;p7"/>
          <p:cNvSpPr txBox="1"/>
          <p:nvPr/>
        </p:nvSpPr>
        <p:spPr>
          <a:xfrm>
            <a:off x="4369135" y="5521884"/>
            <a:ext cx="40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שלב 2: נשחרר את הבלוק ליד בלוק ההתחלה הצהוב(ראה אנימציה) 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קונפיגורציית מנוע וגלגל</a:t>
            </a:r>
            <a:endParaRPr/>
          </a:p>
        </p:txBody>
      </p:sp>
      <p:sp>
        <p:nvSpPr>
          <p:cNvPr id="243" name="Google Shape;243;p8"/>
          <p:cNvSpPr txBox="1"/>
          <p:nvPr>
            <p:ph idx="1" type="body"/>
          </p:nvPr>
        </p:nvSpPr>
        <p:spPr>
          <a:xfrm>
            <a:off x="156210" y="1140006"/>
            <a:ext cx="4914935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אופציית בררת המחדל של בלוק התנועה היא סנטימטר 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לפני שנשתמש במצב זה נצטרך להגדיר את מספר הסנטימטרים לסיבוב גלגל אחד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את חישוב זה נצטרך לבצע על סמך סוג הגלגל שנשתמש. בשקופיות הבאות נדגים דרכים שונות לחישוב ערך זה 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הערה: אפשר לשנות את הסנטימטרים לאינצ׳ים במידת הצורך.</a:t>
            </a:r>
            <a:endParaRPr/>
          </a:p>
        </p:txBody>
      </p:sp>
      <p:sp>
        <p:nvSpPr>
          <p:cNvPr id="244" name="Google Shape;244;p8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245" name="Google Shape;245;p8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drawing&#10;&#10;Description automatically generated" id="246" name="Google Shape;2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896" y="3495511"/>
            <a:ext cx="3571046" cy="59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564" y="1275901"/>
            <a:ext cx="3961276" cy="188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9895" y="4175214"/>
            <a:ext cx="3680769" cy="68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/>
          <p:nvPr>
            <p:ph type="title"/>
          </p:nvPr>
        </p:nvSpPr>
        <p:spPr>
          <a:xfrm>
            <a:off x="-176975" y="369175"/>
            <a:ext cx="909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en-US"/>
              <a:t>כמה סנטימטרים מתקדם רובוט בסיבוב גלגל אחד?</a:t>
            </a:r>
            <a:br>
              <a:rPr lang="en-US"/>
            </a:br>
            <a:endParaRPr/>
          </a:p>
        </p:txBody>
      </p:sp>
      <p:sp>
        <p:nvSpPr>
          <p:cNvPr id="254" name="Google Shape;254;p9"/>
          <p:cNvSpPr txBox="1"/>
          <p:nvPr>
            <p:ph idx="1" type="body"/>
          </p:nvPr>
        </p:nvSpPr>
        <p:spPr>
          <a:xfrm>
            <a:off x="155089" y="1140006"/>
            <a:ext cx="5626876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76100" rtl="1" algn="r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חפשו את גודל הגלגל במילימטרים וחלקו ב10 בכדי. לקבל את הגודל בסנטימטרים (כי 1cm=10mm</a:t>
            </a:r>
            <a:endParaRPr/>
          </a:p>
          <a:p>
            <a:pPr indent="-342900" lvl="0" marL="476100" rtl="1" algn="r">
              <a:spcBef>
                <a:spcPts val="96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הכפילו את הגודל בפאי(3.14) בכדי לקבל את היקף בגלגל</a:t>
            </a:r>
            <a:endParaRPr/>
          </a:p>
          <a:p>
            <a:pPr indent="-342900" lvl="0" marL="476100" rtl="1" algn="r">
              <a:spcBef>
                <a:spcPts val="96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השתמשו בערך כדי לעדכן את גודל הגלגל בבלוק</a:t>
            </a:r>
            <a:endParaRPr/>
          </a:p>
          <a:p>
            <a:pPr indent="-306000" lvl="0" marL="306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b="1" lang="en-US" sz="1600"/>
              <a:t>דוגמה לחישוב בעזרת גלגלי הספייק הקטנים שגודלם 5.6סמ (נמצאים בשימוש ב Droid Bot IV) : </a:t>
            </a:r>
            <a:endParaRPr b="1" sz="1600"/>
          </a:p>
          <a:p>
            <a:pPr indent="-342900" lvl="1" marL="800100" rtl="1" algn="r">
              <a:spcBef>
                <a:spcPts val="920"/>
              </a:spcBef>
              <a:spcAft>
                <a:spcPts val="0"/>
              </a:spcAft>
              <a:buSzPts val="1472"/>
              <a:buFont typeface="Gill Sans"/>
              <a:buAutoNum type="arabicPeriod"/>
            </a:pPr>
            <a:r>
              <a:rPr lang="en-US"/>
              <a:t>גלגל ספייק פריים קטן = 5.6 סמ קוטר  </a:t>
            </a:r>
            <a:endParaRPr/>
          </a:p>
          <a:p>
            <a:pPr indent="-342900" lvl="1" marL="800100" rtl="1" algn="r">
              <a:spcBef>
                <a:spcPts val="920"/>
              </a:spcBef>
              <a:spcAft>
                <a:spcPts val="0"/>
              </a:spcAft>
              <a:buSzPts val="1472"/>
              <a:buFont typeface="Gill Sans"/>
              <a:buAutoNum type="arabicPeriod"/>
            </a:pPr>
            <a:r>
              <a:rPr lang="en-US"/>
              <a:t>5.6סמ π × = 17.5סמ  לסיבוב</a:t>
            </a:r>
            <a:endParaRPr/>
          </a:p>
          <a:p>
            <a:pPr indent="-306000" lvl="0" marL="306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b="1" lang="en-US" sz="1600"/>
              <a:t>דוגמה לחישוב בעזרת גלגל ספייק פריים גדול שגודלו 8.8 סמ</a:t>
            </a:r>
            <a:endParaRPr b="1" sz="1600"/>
          </a:p>
          <a:p>
            <a:pPr indent="-342900" lvl="1" marL="800100" rtl="1" algn="r">
              <a:spcBef>
                <a:spcPts val="920"/>
              </a:spcBef>
              <a:spcAft>
                <a:spcPts val="0"/>
              </a:spcAft>
              <a:buSzPts val="1472"/>
              <a:buFont typeface="Gill Sans"/>
              <a:buAutoNum type="arabicPeriod"/>
            </a:pPr>
            <a:r>
              <a:rPr lang="en-US"/>
              <a:t>גלגל ספייק פריים גדול = 8.8סמ קוטר</a:t>
            </a:r>
            <a:endParaRPr/>
          </a:p>
          <a:p>
            <a:pPr indent="-342900" lvl="1" marL="800100" rtl="1" algn="r">
              <a:spcBef>
                <a:spcPts val="920"/>
              </a:spcBef>
              <a:spcAft>
                <a:spcPts val="0"/>
              </a:spcAft>
              <a:buSzPts val="1472"/>
              <a:buFont typeface="Gill Sans"/>
              <a:buAutoNum type="arabicPeriod"/>
            </a:pPr>
            <a:r>
              <a:rPr lang="en-US">
                <a:solidFill>
                  <a:schemeClr val="dk1"/>
                </a:solidFill>
              </a:rPr>
              <a:t>8.8 סמ = π × 27.6 סמ לסיבוב </a:t>
            </a:r>
            <a:endParaRPr/>
          </a:p>
        </p:txBody>
      </p:sp>
      <p:sp>
        <p:nvSpPr>
          <p:cNvPr id="255" name="Google Shape;255;p9"/>
          <p:cNvSpPr txBox="1"/>
          <p:nvPr>
            <p:ph idx="11" type="ftr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1/9/2020)</a:t>
            </a:r>
            <a:endParaRPr/>
          </a:p>
        </p:txBody>
      </p:sp>
      <p:sp>
        <p:nvSpPr>
          <p:cNvPr id="256" name="Google Shape;256;p9"/>
          <p:cNvSpPr txBox="1"/>
          <p:nvPr>
            <p:ph idx="12" type="sldNum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9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Helpful chart with common LEGO wheels and their diameters.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http://wheels.sariel.pl/</a:t>
            </a:r>
            <a:endParaRPr/>
          </a:p>
        </p:txBody>
      </p:sp>
      <p:pic>
        <p:nvPicPr>
          <p:cNvPr descr="A picture containing drawing&#10;&#10;Description automatically generated" id="258" name="Google Shape;2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8062" y="3275575"/>
            <a:ext cx="2918632" cy="483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, clock, blue&#10;&#10;Description automatically generated" id="259" name="Google Shape;259;p9"/>
          <p:cNvPicPr preferRelativeResize="0"/>
          <p:nvPr/>
        </p:nvPicPr>
        <p:blipFill rotWithShape="1">
          <a:blip r:embed="rId4">
            <a:alphaModFix/>
          </a:blip>
          <a:srcRect b="0" l="29141" r="29621" t="40444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, clock, blue&#10;&#10;Description automatically generated" id="260" name="Google Shape;260;p9"/>
          <p:cNvPicPr preferRelativeResize="0"/>
          <p:nvPr/>
        </p:nvPicPr>
        <p:blipFill rotWithShape="1">
          <a:blip r:embed="rId5">
            <a:alphaModFix/>
          </a:blip>
          <a:srcRect b="59556" l="29141" r="29621" t="0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8062" y="5602025"/>
            <a:ext cx="2948778" cy="54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2016-07-04T02:35:12Z</dcterms:created>
  <dc:creator>Srinivasan Seshan</dc:creator>
</cp:coreProperties>
</file>